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9" r:id="rId4"/>
    <p:sldId id="321" r:id="rId5"/>
    <p:sldId id="323" r:id="rId6"/>
    <p:sldId id="322" r:id="rId7"/>
    <p:sldId id="324" r:id="rId8"/>
    <p:sldId id="328" r:id="rId9"/>
    <p:sldId id="327" r:id="rId10"/>
    <p:sldId id="330" r:id="rId11"/>
    <p:sldId id="333" r:id="rId12"/>
    <p:sldId id="331" r:id="rId13"/>
    <p:sldId id="334" r:id="rId14"/>
    <p:sldId id="336" r:id="rId15"/>
    <p:sldId id="335" r:id="rId16"/>
    <p:sldId id="337" r:id="rId17"/>
    <p:sldId id="339" r:id="rId18"/>
    <p:sldId id="340" r:id="rId19"/>
    <p:sldId id="28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조선일보명조" panose="02030304000000000000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7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5" autoAdjust="0"/>
    <p:restoredTop sz="84038" autoAdjust="0"/>
  </p:normalViewPr>
  <p:slideViewPr>
    <p:cSldViewPr snapToGrid="0">
      <p:cViewPr varScale="1">
        <p:scale>
          <a:sx n="92" d="100"/>
          <a:sy n="92" d="100"/>
        </p:scale>
        <p:origin x="1122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더 콰이엇</c:v>
                </c:pt>
                <c:pt idx="2">
                  <c:v>pH-1</c:v>
                </c:pt>
                <c:pt idx="3">
                  <c:v>염따</c:v>
                </c:pt>
                <c:pt idx="4">
                  <c:v>창모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1.33083690889179</c:v>
                </c:pt>
                <c:pt idx="1">
                  <c:v>1.3656545133562701</c:v>
                </c:pt>
                <c:pt idx="2">
                  <c:v>1.4694266710430299</c:v>
                </c:pt>
                <c:pt idx="3">
                  <c:v>1.4713474987074699</c:v>
                </c:pt>
                <c:pt idx="4">
                  <c:v>1.5084255002439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2-48A5-974D-548425CF8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창모</c:v>
                </c:pt>
                <c:pt idx="1">
                  <c:v>코드쿤스트</c:v>
                </c:pt>
                <c:pt idx="2">
                  <c:v>NOISE...MINSU</c:v>
                </c:pt>
                <c:pt idx="3">
                  <c:v>염따</c:v>
                </c:pt>
                <c:pt idx="4">
                  <c:v>기리보이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1.02334918570704</c:v>
                </c:pt>
                <c:pt idx="2">
                  <c:v>1.14578485488891</c:v>
                </c:pt>
                <c:pt idx="3">
                  <c:v>1.4713474987074699</c:v>
                </c:pt>
                <c:pt idx="4">
                  <c:v>1.52029654663056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FB-493B-A70A-D54F07506F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창모</c:v>
                </c:pt>
                <c:pt idx="1">
                  <c:v>코드쿤스트</c:v>
                </c:pt>
                <c:pt idx="2">
                  <c:v>NOISE...MINSU</c:v>
                </c:pt>
                <c:pt idx="3">
                  <c:v>염따</c:v>
                </c:pt>
                <c:pt idx="4">
                  <c:v>기리보이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1.02334918570704</c:v>
                </c:pt>
                <c:pt idx="2">
                  <c:v>1.14578485488891</c:v>
                </c:pt>
                <c:pt idx="3">
                  <c:v>1.4713474987074699</c:v>
                </c:pt>
                <c:pt idx="4">
                  <c:v>1.52029654663056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0-4CAC-81A3-D88775661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ko-KR"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그레이</c:v>
                </c:pt>
                <c:pt idx="1">
                  <c:v>아프로</c:v>
                </c:pt>
                <c:pt idx="2">
                  <c:v>염따</c:v>
                </c:pt>
                <c:pt idx="3">
                  <c:v>기리보이</c:v>
                </c:pt>
                <c:pt idx="4">
                  <c:v>코드쿤스트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2482</c:v>
                </c:pt>
                <c:pt idx="1">
                  <c:v>3820</c:v>
                </c:pt>
                <c:pt idx="2">
                  <c:v>4210</c:v>
                </c:pt>
                <c:pt idx="3">
                  <c:v>4461</c:v>
                </c:pt>
                <c:pt idx="4">
                  <c:v>5927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9-4D87-A6A3-087814B3D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릴보이</c:v>
                </c:pt>
                <c:pt idx="1">
                  <c:v>스윙스</c:v>
                </c:pt>
                <c:pt idx="2">
                  <c:v>기리보이</c:v>
                </c:pt>
                <c:pt idx="3">
                  <c:v>다이나믹듀오</c:v>
                </c:pt>
                <c:pt idx="4">
                  <c:v>로꼬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2939</c:v>
                </c:pt>
                <c:pt idx="1">
                  <c:v>3219</c:v>
                </c:pt>
                <c:pt idx="2">
                  <c:v>3473</c:v>
                </c:pt>
                <c:pt idx="3">
                  <c:v>3712</c:v>
                </c:pt>
                <c:pt idx="4">
                  <c:v>6010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8-42BC-8CE0-5ECD40DCC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지코</c:v>
                </c:pt>
                <c:pt idx="1">
                  <c:v>더콰이엇</c:v>
                </c:pt>
                <c:pt idx="2">
                  <c:v>pH-1</c:v>
                </c:pt>
                <c:pt idx="3">
                  <c:v>창모</c:v>
                </c:pt>
                <c:pt idx="4">
                  <c:v>염따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1.3249364579096401</c:v>
                </c:pt>
                <c:pt idx="1">
                  <c:v>1.40008467834559</c:v>
                </c:pt>
                <c:pt idx="2">
                  <c:v>1.41511430963873</c:v>
                </c:pt>
                <c:pt idx="3">
                  <c:v>1.49089753255248</c:v>
                </c:pt>
                <c:pt idx="4">
                  <c:v>1.5044453758746299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2-43B6-8B66-3DFD859D9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더 콰이엇</c:v>
                </c:pt>
                <c:pt idx="2">
                  <c:v>pH-1</c:v>
                </c:pt>
                <c:pt idx="3">
                  <c:v>염따</c:v>
                </c:pt>
                <c:pt idx="4">
                  <c:v>창모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1.33083690889179</c:v>
                </c:pt>
                <c:pt idx="1">
                  <c:v>1.3656545133562701</c:v>
                </c:pt>
                <c:pt idx="2">
                  <c:v>1.4694266710430299</c:v>
                </c:pt>
                <c:pt idx="3">
                  <c:v>1.4713474987074699</c:v>
                </c:pt>
                <c:pt idx="4">
                  <c:v>1.5084255002439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9-44C5-B350-C77502EEF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김효은</c:v>
                </c:pt>
                <c:pt idx="1">
                  <c:v>창모</c:v>
                </c:pt>
                <c:pt idx="2">
                  <c:v>NOISE...MINSU</c:v>
                </c:pt>
                <c:pt idx="3">
                  <c:v>기리보이</c:v>
                </c:pt>
                <c:pt idx="4">
                  <c:v>염따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0.96740052103996199</c:v>
                </c:pt>
                <c:pt idx="1">
                  <c:v>1</c:v>
                </c:pt>
                <c:pt idx="2">
                  <c:v>1.20554611086845</c:v>
                </c:pt>
                <c:pt idx="3">
                  <c:v>1.3346740311826499</c:v>
                </c:pt>
                <c:pt idx="4">
                  <c:v>1.4220999144017601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3-4090-9D51-1D5211199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창모</c:v>
                </c:pt>
                <c:pt idx="1">
                  <c:v>코드쿤스트</c:v>
                </c:pt>
                <c:pt idx="2">
                  <c:v>NOISE...MINSU</c:v>
                </c:pt>
                <c:pt idx="3">
                  <c:v>염따</c:v>
                </c:pt>
                <c:pt idx="4">
                  <c:v>기리보이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1.02334918570704</c:v>
                </c:pt>
                <c:pt idx="2">
                  <c:v>1.14578485488891</c:v>
                </c:pt>
                <c:pt idx="3">
                  <c:v>1.4713474987074699</c:v>
                </c:pt>
                <c:pt idx="4">
                  <c:v>1.52029654663056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7-4642-A3AD-3DE80D041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더 콰이엇</c:v>
                </c:pt>
                <c:pt idx="2">
                  <c:v>pH-1</c:v>
                </c:pt>
                <c:pt idx="3">
                  <c:v>염따</c:v>
                </c:pt>
                <c:pt idx="4">
                  <c:v>창모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1.33083690889179</c:v>
                </c:pt>
                <c:pt idx="1">
                  <c:v>1.3656545133562701</c:v>
                </c:pt>
                <c:pt idx="2">
                  <c:v>1.4694266710430299</c:v>
                </c:pt>
                <c:pt idx="3">
                  <c:v>1.4713474987074699</c:v>
                </c:pt>
                <c:pt idx="4">
                  <c:v>1.5084255002439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2-4DE2-8339-2A4713FA76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427F-CE4E-478E-B326-61D5C0833CC9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47659-A082-4151-A380-C1DFC834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6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59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생성 및 시각화 순서는 이렇게 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먼저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아티스트와 프로듀서를 각각 노드로 배정합니다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곡을 작업한 아티스트와 프로듀서를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엣지로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연결한다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예를 들어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‘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헤어지지 못하는 여자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떠나가지 못하는 남자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라는 음원을 발매한 리쌍이라는 가수가 있습니다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곡을 길과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PEEJAY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프로듀싱했다면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생성된 그래프는 이와 같습니다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이렇게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그래프가 생성됐다면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엣지에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공식을 이용한 가중치를 부여합니다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이때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차트에 여러 번 진입했거나 공동 작업을 여러 번 한 경우 기존 가중치에 해당 가중치를 더합니다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 다음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프로그래밍을 통해 노드와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정보를 포함한 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생성한다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buFontTx/>
              <a:buNone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마지막으로 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Gephi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불러와서 그래프를 시각화해 분석합니다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결론을 도출하기 위해선 적절한 중심성을 적용하는 것이 중요합니다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그 중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매개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(Betweenness Centrality)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와 가중연결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(Weighted Degree Centrality)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 고민했습니다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직접 두 가지 중심성을 이용해 도출해낸 결론을 비교했습니다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좌측이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Betweenness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Centrality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고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우측이 </a:t>
            </a:r>
            <a:r>
              <a:rPr lang="en-US" altLang="ko-KR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WeightedDegree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Centrality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입니다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Times New Roman" panose="02020603050405020304" pitchFamily="18" charset="0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아티스트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프로듀서 모두 가중연결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중심성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(Weighted Degree Centrality)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을 이용하였을 때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상위 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5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위의 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사람들이 음원 차트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순위와 더 적합한 결과를 냈습니다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Betweenness Centrality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는 본인이 직접 </a:t>
            </a:r>
            <a:r>
              <a:rPr lang="ko-KR" altLang="en-US" sz="1800" kern="10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프로듀싱하고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부르기까지 하는 소위 셀프 </a:t>
            </a:r>
            <a:r>
              <a:rPr lang="ko-KR" altLang="en-US" sz="1800" kern="10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프로듀싱을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제대로 반영하지 못 하는 것을 파악했습니다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특정 소수의 아티스트와 작업을 진행하는 사례도 제대로 반영하지 못 했는데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이는 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Betweenness Centrality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가 노드들 사이의 최단 경로를 가지고 계산하는 </a:t>
            </a:r>
            <a:r>
              <a:rPr lang="ko-KR" altLang="en-US" sz="1800" kern="10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중심성이기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때문입니다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Weighted Degree Centrality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가 가장 적합하다고 판단하였고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이를 이용해 채택해 분석했습니다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28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Weighted Degree Centrality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채택하였고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적절한 가중치 값을 도출하기 위해 고민했습니다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초기에 고안된 가중치 공식은 좌측은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차원 가중치 함수입니다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이를 이용해 시각화한 경우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50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위를 두 번 한 것과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위를 한 번 한 사람의 가중치가 동일하다는 문제가 생겼습니다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이는 유의미한 값을 도출하지 못 한다고 생각해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기존의 가중치 공식을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차원 함수로 정정해 부여했습니다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이는 이전보다 좀 더 합리적인 결과가 나왔으며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기존 구상했던 시나리오대로 높은 순위의 곡에 영향력을 늘렸습니다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현재 정립된 가중치는 이와 같습니다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먼저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처음 해당 곡의 가중치만을 반영한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을 해당 공식을 통해 도출합니다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이후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이를 바탕으로 작성된 전체 아티스트와 프로듀서의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중 최대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최소값을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구해 이와 같은 식으로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계산합니다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마지막으로 각 두 노드 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협업된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곡들의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값을 총합하여 최종 가중치를 구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877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일보명조" panose="02030304000000000000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식을 사용하였을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식을 사용했을 때보다 상대적으로 더 높은 순위를 기록한 곡들을 많이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작업한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아티스트와 프로듀서들이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상위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5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위치했습니다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조선일보명조" panose="02030304000000000000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식에서는 음원 차트에서 높은 성적을 거두지 못 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낮은 순위의 곡이 여러 번 차트에 진입해 가중치가 높게 나온 케이스가 존재합니다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함수를 채택했습니다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45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중심성을 분석하는 과정입니다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marL="457200" indent="-457200">
              <a:buAutoNum type="arabicPeriod"/>
            </a:pP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Gephi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해당 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입력합니다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앞서 얻은 결과를 통해 가중연결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적합하단 걸 파악했다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중심성으로 파일을 구동합니다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가중연결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통해 얻은 결과 중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상위값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개를 도출합니다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도출한 값을 통해 각 아티스트와 프로듀서의 영향력을 파악합니다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 startAt="4"/>
            </a:pPr>
            <a:endParaRPr lang="en-US" altLang="ko-KR" sz="1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프로듀서와 아티스트 간 영향력과 음원 차트의 상관관계를 분석합니다</a:t>
            </a:r>
            <a:r>
              <a:rPr lang="en-US" altLang="ko-KR" sz="1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앞선 연구를 통해 프로듀서와 아티스트의 각 장르에서 영향력을 도출했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이제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영향력과 음원 차트의 상관관계를 보다 정확하고 쉽게 분석하기 위해 그래프를 작성해 분석했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신명 태고딕"/>
                <a:cs typeface="조선일보명조" panose="02030304000000000000" pitchFamily="18" charset="-127"/>
              </a:rPr>
              <a:t>Gephi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를 사용해 그래프를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시각화</a:t>
            </a:r>
            <a:r>
              <a:rPr lang="ko-KR" altLang="en-US" sz="1800" kern="100" spc="-60" dirty="0" err="1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신명 태고딕"/>
                <a:cs typeface="조선일보명조" panose="02030304000000000000" pitchFamily="18" charset="-127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노드의 개수는 총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276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 개수는 총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450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개가 생성됐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제작된 그래프는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이와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같은 형태를 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endParaRPr lang="en-US" altLang="ko-KR" sz="1800" spc="-60" dirty="0">
              <a:effectLst/>
              <a:ea typeface="조선일보명조" panose="02030304000000000000" pitchFamily="18" charset="-127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노드의 크기는 각 </a:t>
            </a:r>
            <a:r>
              <a:rPr lang="ko-KR" altLang="en-US" sz="1800" spc="-60" dirty="0">
                <a:effectLst/>
                <a:ea typeface="조선일보명조" panose="02030304000000000000" pitchFamily="18" charset="-127"/>
              </a:rPr>
              <a:t>아티스트와 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프로듀서의 영향력을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, </a:t>
            </a:r>
            <a:r>
              <a:rPr lang="ko-KR" altLang="ko-KR" sz="1800" spc="-60" dirty="0" err="1">
                <a:effectLst/>
                <a:ea typeface="조선일보명조" panose="02030304000000000000" pitchFamily="18" charset="-127"/>
              </a:rPr>
              <a:t>엣지의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 굵기는 </a:t>
            </a:r>
            <a:r>
              <a:rPr lang="ko-KR" altLang="en-US" sz="1800" spc="-60" dirty="0">
                <a:effectLst/>
                <a:ea typeface="조선일보명조" panose="02030304000000000000" pitchFamily="18" charset="-127"/>
              </a:rPr>
              <a:t>음원 차트의 성적을 의미한다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. </a:t>
            </a:r>
            <a:r>
              <a:rPr lang="ko-KR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프로듀서의 영향력이 높을수록 노드의 크기가 커지며</a:t>
            </a:r>
            <a:r>
              <a:rPr lang="en-US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아티스트와 프로듀서 간 높은 성적을 거뒀을 경우 굵은 </a:t>
            </a:r>
            <a:r>
              <a:rPr lang="ko-KR" altLang="ko-KR" sz="1800" spc="-60" dirty="0" err="1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엣지가</a:t>
            </a:r>
            <a:r>
              <a:rPr lang="ko-KR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 나타난다</a:t>
            </a:r>
            <a:r>
              <a:rPr lang="en-US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이를 토대로 아티스트와 프로듀서의 영향력과 음원 성적과의 연관성을 분석했다</a:t>
            </a:r>
            <a:r>
              <a:rPr lang="en-US" altLang="ko-KR" sz="1800" spc="-60" dirty="0">
                <a:effectLst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굴림" panose="020B0600000101010101" pitchFamily="50" charset="-127"/>
              <a:cs typeface="조선일보명조" panose="02030304000000000000" pitchFamily="18" charset="-127"/>
            </a:endParaRPr>
          </a:p>
          <a:p>
            <a:pPr indent="111760" algn="just" latinLnBrk="0">
              <a:lnSpc>
                <a:spcPct val="115000"/>
              </a:lnSpc>
            </a:pP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3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Gephi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를 이용해 중심성을 분석한 결과값입니다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수치를 통해 해당 장르에서 어떤 아티스트와 프로듀서가 영향력이 큰지 쉽게 파악할 수 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데이터 수집이 진행된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2020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년도에서는</a:t>
            </a: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아티스트 부문에선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창모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염따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pH-1,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더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콰이엇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기리보이가</a:t>
            </a: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프로듀서 부문에선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기리보이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염따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en-US" altLang="ko-KR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NOISEMASTERMINSU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코드쿤스트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창모 순으로 높은 것을 확인할 수 있었습니다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먼저 아티스트 측면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을 분석한 결과입니다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높은 영향력을 보인 아티스트들은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차트인한 곡 중 셀프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프로듀싱의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 비중이 높은 것을 파악할 수 있었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스스로 본인의 특색을 잘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파악하기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 때문에 직접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프로듀싱을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 한 것이 순위에 도움이 된 것으로 해석된다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다음으로 프로듀서 측면으로 분석했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영향력이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높은 프로듀서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를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분석한 결과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차트인 한 곡 대부분이 같은 소속사의 아티스트와 작업한 곡임을 확인할 수 있었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같은 회사일 경우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서로 비슷한 특색을 지닌 경우가 많은데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이것이 높은 음원 순위를 기록하는데 긍정적인 영향을 끼쳤다고 해석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굴림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실제로 한국대중음악상처럼 그 해의 힙합 음악을 평가하는 시상식인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‘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한국힙합어워즈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’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에서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2020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년 수상한 기록을 찾아볼 수 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(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아래로 넘기기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)</a:t>
            </a:r>
          </a:p>
          <a:p>
            <a:pPr indent="111760" algn="just" latinLnBrk="0">
              <a:lnSpc>
                <a:spcPct val="115000"/>
              </a:lnSpc>
            </a:pP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대중음악평론가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30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인과 네티즌의 투표로 진행되는 이 수상식에서 올해의 인물을 선정하는데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올해의 아티스트로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염따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올해의 힙합 트랙으로 창모의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‘METEOR’,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올해의 프로듀서로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‘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기리보이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’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가 수상했습니다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실제로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중심성을 통해 도출해낸 결과값에서도 아티스트 부문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염따가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2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위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프로듀서 부문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기리보이가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1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위를 차지했습니다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아티스트 영향력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1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위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프로듀서 영향력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5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위한 창모의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METEOR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는 올해의 힙합 트랙에 선정됐습니다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 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또한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셀프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프로듀싱을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통해 발매한 창모의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METEOR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는 올해의 힙합 트랙에 선정됐습니다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이는 중심성을 통해 도출해낸 수치가 그들의 영향력을 분석하기에 적합한 데이터라는 것을 증명합니다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5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5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5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캡스톤디자인</a:t>
            </a:r>
            <a:r>
              <a:rPr lang="en-US" altLang="ko-KR" dirty="0"/>
              <a:t>1 </a:t>
            </a:r>
            <a:r>
              <a:rPr lang="ko-KR" altLang="en-US" dirty="0"/>
              <a:t>팀 </a:t>
            </a:r>
            <a:r>
              <a:rPr lang="ko-KR" altLang="en-US" dirty="0" err="1"/>
              <a:t>힙하조</a:t>
            </a:r>
            <a:r>
              <a:rPr lang="ko-KR" altLang="en-US" dirty="0"/>
              <a:t> 김건희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송근영입니다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1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진행하는 프로젝트 주제는 </a:t>
            </a:r>
            <a:r>
              <a:rPr lang="en-US" altLang="ko-KR" dirty="0"/>
              <a:t>Graph Centrality</a:t>
            </a:r>
            <a:r>
              <a:rPr lang="ko-KR" altLang="en-US" dirty="0"/>
              <a:t>를 이용한 국내 힙합 프로듀서와 아티스트 간 영향력과 음원 성적 분석입니다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세기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 음원 시장의 규모는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6000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억원에 달합니다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 음원시장에는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년에 최소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천 개의 음원이 공개되지만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이들 중 흥행했다고 말 할 수 있는 것은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60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 정도로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단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1%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불과합니다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음원의 실패는 아티스트 개인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그리고 기획사에도 치명적이기 때문에 음원 공개 전 저마다의 방법으로 흥행을 예측합니다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일반적으로 아티스트가 곡의 흥행을 좌우한다고 생각하지만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 역시 그에 못지않은 영향력을 끼칩니다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음악은 기본적으로 아티스트와 프로듀서의 합작으로 이루어진다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아티스트는 노래를 하고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프로듀서는 비트 제작 등 음원 제작을 총괄하는 역할을 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다만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연구한 사례를 찾아보면 </a:t>
            </a:r>
            <a:r>
              <a:rPr lang="ko-KR" altLang="en-US" dirty="0"/>
              <a:t>음원차트를 예상하기 위해 장르</a:t>
            </a:r>
            <a:r>
              <a:rPr lang="en-US" altLang="ko-KR" dirty="0"/>
              <a:t>, </a:t>
            </a:r>
            <a:r>
              <a:rPr lang="ko-KR" altLang="en-US" dirty="0"/>
              <a:t>방송 출연 여부</a:t>
            </a:r>
            <a:r>
              <a:rPr lang="en-US" altLang="ko-KR" dirty="0"/>
              <a:t>, </a:t>
            </a:r>
            <a:r>
              <a:rPr lang="ko-KR" altLang="en-US" dirty="0"/>
              <a:t>가수 유형</a:t>
            </a:r>
            <a:r>
              <a:rPr lang="en-US" altLang="ko-KR" dirty="0"/>
              <a:t>, </a:t>
            </a:r>
            <a:r>
              <a:rPr lang="ko-KR" altLang="en-US" dirty="0"/>
              <a:t>아이돌 여부</a:t>
            </a:r>
            <a:r>
              <a:rPr lang="en-US" altLang="ko-KR" dirty="0"/>
              <a:t>, </a:t>
            </a:r>
            <a:r>
              <a:rPr lang="ko-KR" altLang="en-US" dirty="0"/>
              <a:t>하물며 </a:t>
            </a:r>
            <a:r>
              <a:rPr lang="ko-KR" altLang="en-US" dirty="0" err="1"/>
              <a:t>소셜데이터를</a:t>
            </a:r>
            <a:r>
              <a:rPr lang="ko-KR" altLang="en-US" dirty="0"/>
              <a:t> 분석해 음원 차트를 예상하기까지 합니다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국내의 어떤 연구에서도 프로듀서와 음원 차트의 관계를 분석한 사례가 존재하지 않습니다</a:t>
            </a:r>
            <a:r>
              <a:rPr lang="en-US" altLang="ko-KR" dirty="0"/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이에 따라 본 연구에선 국내 힙합 장르에서 아티스트와 프로듀서가 음원 성적에 끼치는 영향력을 그래프 </a:t>
            </a:r>
            <a:r>
              <a:rPr lang="ko-KR" altLang="en-US" sz="12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(Graph Centrality)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분석합니다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이와 같이 서론을 진행한 이후</a:t>
            </a:r>
            <a:r>
              <a:rPr lang="en-US" altLang="ko-KR" dirty="0"/>
              <a:t>, </a:t>
            </a:r>
            <a:r>
              <a:rPr lang="ko-KR" altLang="en-US" dirty="0"/>
              <a:t>데이터 추출 및 정제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생성된 그래프를 시각화하기 위해 부여했던 가중치와 이를 분석한 내용</a:t>
            </a:r>
            <a:r>
              <a:rPr lang="en-US" altLang="ko-KR" dirty="0"/>
              <a:t>, </a:t>
            </a:r>
            <a:r>
              <a:rPr lang="ko-KR" altLang="en-US" dirty="0"/>
              <a:t>그리고 결론으로 </a:t>
            </a:r>
            <a:r>
              <a:rPr lang="ko-KR" altLang="en-US" dirty="0" err="1"/>
              <a:t>구성돼있습니다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4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제시하고자 하는 결론은 크게 두 가지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입니다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첫 번째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Graph Centrality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이용해 해당 장르에서 프로듀서와 아티스트의 영향력을 파악한다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두 번째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프로듀서와 아티스트 간 영향력과 음원 차트의 상관관계를 분석한다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이와 같은 목적을 두고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연구를 진행했습니다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3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음원 흥행을 예측하기 위해 진행된 기존 연구는 굉장히 많지만</a:t>
            </a:r>
            <a:r>
              <a:rPr lang="en-US" altLang="ko-KR" dirty="0"/>
              <a:t>, </a:t>
            </a:r>
            <a:r>
              <a:rPr lang="ko-KR" altLang="en-US" dirty="0"/>
              <a:t>그중 염두에 두고 진행한 관련 연구는 ‘ </a:t>
            </a:r>
            <a:r>
              <a:rPr lang="en-US" altLang="ko-KR" dirty="0"/>
              <a:t>R </a:t>
            </a:r>
            <a:r>
              <a:rPr lang="ko-KR" altLang="en-US" dirty="0"/>
              <a:t>기반의 빅데이터 기술을 활용한 뉴스기사와 음원차트의 상관관계 분석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기존의 연구에선 뉴스기사와 음원차트의 상관관계를 분석했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논문에선 홍보기사의 수와 음원차트 순위의 연관성을 분석했고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두 요인 사이에 연관성은 존재하지만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높은 수준은 아니다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라는 결론을 도출했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습니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연구에선 아티스트와 프로듀서의 영향력이 음원 차트에 끼치는 영향에 대해서 분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석합니다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 주소 </a:t>
            </a:r>
            <a:r>
              <a:rPr lang="en-US" altLang="ko-KR" dirty="0"/>
              <a:t>&gt; https://scienceon.kisti.re.kr/commons/util/originalView.do?cn=CFKO201629368424600&amp;oCn=NPAP12621956&amp;dbt=CFKO&amp;journal=NPRO00376921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모듈구조는 이와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큰 흐름으로 본다면</a:t>
            </a:r>
            <a:endParaRPr lang="en-US" altLang="ko-KR" dirty="0"/>
          </a:p>
          <a:p>
            <a:r>
              <a:rPr lang="ko-KR" altLang="en-US" dirty="0"/>
              <a:t>데이터 수집 및 정제 </a:t>
            </a:r>
            <a:r>
              <a:rPr lang="en-US" altLang="ko-KR" dirty="0"/>
              <a:t>&gt; </a:t>
            </a:r>
            <a:r>
              <a:rPr lang="ko-KR" altLang="en-US" dirty="0"/>
              <a:t>시각화를 위한 </a:t>
            </a:r>
            <a:r>
              <a:rPr lang="en-US" altLang="ko-KR" dirty="0"/>
              <a:t>.</a:t>
            </a:r>
            <a:r>
              <a:rPr lang="en-US" altLang="ko-KR" dirty="0" err="1"/>
              <a:t>gexf</a:t>
            </a:r>
            <a:r>
              <a:rPr lang="en-US" altLang="ko-KR" dirty="0"/>
              <a:t> file </a:t>
            </a:r>
            <a:r>
              <a:rPr lang="ko-KR" altLang="en-US" dirty="0"/>
              <a:t>생성 </a:t>
            </a:r>
            <a:r>
              <a:rPr lang="en-US" altLang="ko-KR" dirty="0"/>
              <a:t>&gt; Gephi</a:t>
            </a:r>
            <a:r>
              <a:rPr lang="ko-KR" altLang="en-US" dirty="0"/>
              <a:t>를 이용하여 </a:t>
            </a:r>
            <a:r>
              <a:rPr lang="ko-KR" altLang="en-US" dirty="0" err="1"/>
              <a:t>시각화된</a:t>
            </a:r>
            <a:r>
              <a:rPr lang="ko-KR" altLang="en-US" dirty="0"/>
              <a:t> 그래프 분석입니다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데이터의 양이 방대하고</a:t>
            </a:r>
            <a:r>
              <a:rPr lang="en-US" altLang="ko-KR" dirty="0"/>
              <a:t>, </a:t>
            </a:r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규모에 상관없이 늘 추출할 수 있도록 파이썬 </a:t>
            </a:r>
            <a:r>
              <a:rPr lang="ko-KR" altLang="en-US" dirty="0" err="1"/>
              <a:t>웹크롤링을</a:t>
            </a:r>
            <a:r>
              <a:rPr lang="ko-KR" altLang="en-US" dirty="0"/>
              <a:t> 사용해 멜론 홈페이지에서 데이터를 수집합니다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수집한 데이터를 </a:t>
            </a:r>
            <a:r>
              <a:rPr lang="en-US" altLang="ko-KR" dirty="0"/>
              <a:t>Gephi</a:t>
            </a:r>
            <a:r>
              <a:rPr lang="ko-KR" altLang="en-US" dirty="0"/>
              <a:t>를 이용하여 시각화하기 위해 노드와 </a:t>
            </a:r>
            <a:r>
              <a:rPr lang="ko-KR" altLang="en-US" dirty="0" err="1"/>
              <a:t>엣지를</a:t>
            </a:r>
            <a:r>
              <a:rPr lang="ko-KR" altLang="en-US" dirty="0"/>
              <a:t> 생성해 </a:t>
            </a:r>
            <a:r>
              <a:rPr lang="en-US" altLang="ko-KR" dirty="0"/>
              <a:t>Graph</a:t>
            </a:r>
            <a:r>
              <a:rPr lang="ko-KR" altLang="en-US" dirty="0"/>
              <a:t>의 형태로 제작하고</a:t>
            </a:r>
            <a:r>
              <a:rPr lang="en-US" altLang="ko-KR" dirty="0"/>
              <a:t>, </a:t>
            </a:r>
            <a:r>
              <a:rPr lang="ko-KR" altLang="en-US" dirty="0" err="1"/>
              <a:t>엣지에</a:t>
            </a:r>
            <a:r>
              <a:rPr lang="ko-KR" altLang="en-US" dirty="0"/>
              <a:t> 적절한 가중치를 부여합니다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생성된 </a:t>
            </a:r>
            <a:r>
              <a:rPr lang="en-US" altLang="ko-KR" dirty="0"/>
              <a:t>.</a:t>
            </a:r>
            <a:r>
              <a:rPr lang="en-US" altLang="ko-KR" dirty="0" err="1"/>
              <a:t>gexf</a:t>
            </a:r>
            <a:r>
              <a:rPr lang="ko-KR" altLang="en-US" dirty="0"/>
              <a:t>파일은 </a:t>
            </a:r>
            <a:r>
              <a:rPr lang="en-US" altLang="ko-KR" dirty="0"/>
              <a:t>Gephi</a:t>
            </a:r>
            <a:r>
              <a:rPr lang="ko-KR" altLang="en-US" dirty="0"/>
              <a:t>를 통해 </a:t>
            </a:r>
            <a:r>
              <a:rPr lang="ko-KR" altLang="en-US" dirty="0" err="1"/>
              <a:t>시각화되고</a:t>
            </a:r>
            <a:r>
              <a:rPr lang="en-US" altLang="ko-KR" dirty="0"/>
              <a:t>, </a:t>
            </a:r>
            <a:r>
              <a:rPr lang="ko-KR" altLang="en-US" dirty="0"/>
              <a:t>중심성을 도출해 이 결과를 분석합니다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7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 차트 제공 서비스로는 국내 최대 음원 사이트 멜론을 사용했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습니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현재 음원 스트리밍 서비스 중 최대 사용자를 보유하고 있으며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집계하는 방식을 명백히 밝히고 있기 때문에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충분한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신뢰성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을 보유합니다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다만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멜론에선 프로듀서의 데이터를 공식으로 제공하지 않기 때문에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한국저작권협회에서 프로듀서의 데이터를 수집했습니다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2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 단위로 장르별 차트를 제공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합니다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연구에서 그래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데이터 대규모 수집과 정확도 향상을 위하여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2020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년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월부터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월까지 총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개월의 데이터를 수집하여 정제 작업을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실행했습니다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프로그래밍을 통해 웹사이트를 크롤링해 데이터를 수집했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습니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음원차트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제목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아티스트 정보를 추출했고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한국저작권협회에서 프로듀서의 데이터를 추출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csv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파일로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생성했습니다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1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25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0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72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26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71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65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26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4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E34A0-B2E0-4464-A2B7-4D50CE3335C8}" type="datetimeFigureOut">
              <a:rPr lang="ko-KR" altLang="en-US" smtClean="0"/>
              <a:t>2022-06-03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77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audio" Target="../media/media11.m4a"/><Relationship Id="rId7" Type="http://schemas.openxmlformats.org/officeDocument/2006/relationships/chart" Target="../charts/chart2.xml"/><Relationship Id="rId12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chart" Target="../charts/chart1.xml"/><Relationship Id="rId11" Type="http://schemas.microsoft.com/office/2007/relationships/hdphoto" Target="../media/hdphoto2.wdp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audio" Target="../media/media16.m4a"/><Relationship Id="rId7" Type="http://schemas.openxmlformats.org/officeDocument/2006/relationships/chart" Target="../charts/chart10.xml"/><Relationship Id="rId12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tags" Target="../tags/tag6.xml"/><Relationship Id="rId6" Type="http://schemas.openxmlformats.org/officeDocument/2006/relationships/chart" Target="../charts/chart9.xml"/><Relationship Id="rId11" Type="http://schemas.openxmlformats.org/officeDocument/2006/relationships/image" Target="../media/image22.JP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21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8408" y="267900"/>
            <a:ext cx="38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캡스톤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디자인 </a:t>
            </a:r>
            <a:r>
              <a:rPr lang="en-US" altLang="ko-KR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262119" y="1037341"/>
            <a:ext cx="36677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95565" y="98585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Capstone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Design 1</a:t>
            </a:r>
            <a:endParaRPr lang="ko-KR" altLang="en-US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6E22EE8-DD47-4981-A7FE-766364D1C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5599"/>
      </p:ext>
    </p:extLst>
  </p:cSld>
  <p:clrMapOvr>
    <a:masterClrMapping/>
  </p:clrMapOvr>
  <p:transition spd="slow" advTm="16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CF9C1-DE57-42C9-B439-88922B52DC93}"/>
              </a:ext>
            </a:extLst>
          </p:cNvPr>
          <p:cNvSpPr txBox="1"/>
          <p:nvPr/>
        </p:nvSpPr>
        <p:spPr>
          <a:xfrm>
            <a:off x="1004638" y="1495728"/>
            <a:ext cx="102558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아티스트와 프로듀서를 각각 노드로 배정한다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곡을 작업한 아티스트와 프로듀서를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엣지로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연결한다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엣지에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공식을 이용한 가중치를 부여한다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차트에 여러 번 진입했거나 공동 작업을 여러 번 한 경우 기존 가중치에 해당 가중치를 더한다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프로그램을 통해 노드와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정보를 포함한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생성한다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indent="534988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  Gephi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불러와서 그래프를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051105-BF75-43E0-A990-27D627A21743}"/>
              </a:ext>
            </a:extLst>
          </p:cNvPr>
          <p:cNvGrpSpPr/>
          <p:nvPr/>
        </p:nvGrpSpPr>
        <p:grpSpPr>
          <a:xfrm>
            <a:off x="1004638" y="3407739"/>
            <a:ext cx="9988728" cy="2178628"/>
            <a:chOff x="446201" y="3386478"/>
            <a:chExt cx="9988728" cy="217862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F40997-B414-452E-ABAB-07419ADB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4464" y="4098073"/>
              <a:ext cx="6700465" cy="51957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6045C84-D75F-4DD2-9DDA-1F5EF0AE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201" y="3386478"/>
              <a:ext cx="2995613" cy="217862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3E5173-FD03-452A-83EE-C1EA0DDD155D}"/>
              </a:ext>
            </a:extLst>
          </p:cNvPr>
          <p:cNvSpPr txBox="1"/>
          <p:nvPr/>
        </p:nvSpPr>
        <p:spPr>
          <a:xfrm>
            <a:off x="3440465" y="270587"/>
            <a:ext cx="5311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생성 및 시각화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173922-01A1-4E72-8CE3-0127C16D6112}"/>
              </a:ext>
            </a:extLst>
          </p:cNvPr>
          <p:cNvCxnSpPr>
            <a:cxnSpLocks/>
          </p:cNvCxnSpPr>
          <p:nvPr/>
        </p:nvCxnSpPr>
        <p:spPr>
          <a:xfrm>
            <a:off x="3579099" y="1040028"/>
            <a:ext cx="49998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13FE64A-7866-4348-BB25-203CF2CB6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59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312">
        <p:fade/>
      </p:transition>
    </mc:Choice>
    <mc:Fallback xmlns="">
      <p:transition spd="med" advTm="60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257001-A7EC-4A8F-9243-23A45A3095C5}"/>
              </a:ext>
            </a:extLst>
          </p:cNvPr>
          <p:cNvGrpSpPr/>
          <p:nvPr/>
        </p:nvGrpSpPr>
        <p:grpSpPr>
          <a:xfrm>
            <a:off x="6145296" y="1389951"/>
            <a:ext cx="4748734" cy="5249103"/>
            <a:chOff x="6145296" y="1389951"/>
            <a:chExt cx="4748734" cy="5249103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C15C0702-494F-407D-BF05-27B20810B5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2477348"/>
                </p:ext>
              </p:extLst>
            </p:nvPr>
          </p:nvGraphicFramePr>
          <p:xfrm>
            <a:off x="6481324" y="1389951"/>
            <a:ext cx="4412706" cy="21416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367A5C-DE9D-4282-9936-23CD19FDDC58}"/>
                </a:ext>
              </a:extLst>
            </p:cNvPr>
            <p:cNvSpPr txBox="1"/>
            <p:nvPr/>
          </p:nvSpPr>
          <p:spPr>
            <a:xfrm>
              <a:off x="7448879" y="3463661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FE3E7FD9-9166-44AE-B033-DF4DED1214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32841977"/>
                </p:ext>
              </p:extLst>
            </p:nvPr>
          </p:nvGraphicFramePr>
          <p:xfrm>
            <a:off x="6145296" y="4136306"/>
            <a:ext cx="4663117" cy="21416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612371-AA41-4A16-BBF8-E9CBB9C63C55}"/>
                </a:ext>
              </a:extLst>
            </p:cNvPr>
            <p:cNvSpPr txBox="1"/>
            <p:nvPr/>
          </p:nvSpPr>
          <p:spPr>
            <a:xfrm>
              <a:off x="7448878" y="6177389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CB7848-D86A-4A5C-9A6D-6AC3E27E546F}"/>
              </a:ext>
            </a:extLst>
          </p:cNvPr>
          <p:cNvGrpSpPr/>
          <p:nvPr/>
        </p:nvGrpSpPr>
        <p:grpSpPr>
          <a:xfrm>
            <a:off x="1193472" y="1385416"/>
            <a:ext cx="4602823" cy="5262663"/>
            <a:chOff x="1193472" y="1385416"/>
            <a:chExt cx="4602823" cy="5262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02F760-0A9C-44AF-BB23-8E0C9C363BD8}"/>
                </a:ext>
              </a:extLst>
            </p:cNvPr>
            <p:cNvSpPr txBox="1"/>
            <p:nvPr/>
          </p:nvSpPr>
          <p:spPr>
            <a:xfrm>
              <a:off x="2297947" y="3489975"/>
              <a:ext cx="2769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1]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매개 </a:t>
              </a:r>
              <a:r>
                <a:rPr lang="ko-KR" altLang="ko-KR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ko-KR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(Betweenness Centrality)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  <a:p>
              <a:endPara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7C0EEEF5-B8BB-4DD5-B2C3-302288EE45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6450062"/>
                </p:ext>
              </p:extLst>
            </p:nvPr>
          </p:nvGraphicFramePr>
          <p:xfrm>
            <a:off x="1369000" y="4140819"/>
            <a:ext cx="4368958" cy="21416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3CF54D-57CD-4EEA-8A4C-2723295155BB}"/>
                </a:ext>
              </a:extLst>
            </p:cNvPr>
            <p:cNvSpPr txBox="1"/>
            <p:nvPr/>
          </p:nvSpPr>
          <p:spPr>
            <a:xfrm>
              <a:off x="2400587" y="6186414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매개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(Betweenness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20F83E21-CB6A-456A-A8B7-DBFDAB492F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7688267"/>
                </p:ext>
              </p:extLst>
            </p:nvPr>
          </p:nvGraphicFramePr>
          <p:xfrm>
            <a:off x="1193472" y="1385416"/>
            <a:ext cx="4602823" cy="2146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53C75B-EA22-488F-8367-A061709A3B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23" b="99083" l="10000" r="90000">
                        <a14:foregroundMark x1="81304" y1="11697" x2="81304" y2="11697"/>
                        <a14:foregroundMark x1="81630" y1="5734" x2="81630" y2="5734"/>
                        <a14:foregroundMark x1="83261" y1="2523" x2="83261" y2="2523"/>
                        <a14:foregroundMark x1="31304" y1="94839" x2="31304" y2="94839"/>
                        <a14:foregroundMark x1="32609" y1="99083" x2="32609" y2="99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76" y="2309973"/>
            <a:ext cx="2522370" cy="2390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FBED82-AA30-4679-A53E-6061F0B49778}"/>
              </a:ext>
            </a:extLst>
          </p:cNvPr>
          <p:cNvSpPr txBox="1"/>
          <p:nvPr/>
        </p:nvSpPr>
        <p:spPr>
          <a:xfrm>
            <a:off x="4619315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채택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9B7616-A533-44DC-87C6-1F80FE74990D}"/>
              </a:ext>
            </a:extLst>
          </p:cNvPr>
          <p:cNvCxnSpPr>
            <a:cxnSpLocks/>
          </p:cNvCxnSpPr>
          <p:nvPr/>
        </p:nvCxnSpPr>
        <p:spPr>
          <a:xfrm>
            <a:off x="4680656" y="1040028"/>
            <a:ext cx="27167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8188DF4-E4C8-4857-A149-E0843EB07D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4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543">
        <p:fade/>
      </p:transition>
    </mc:Choice>
    <mc:Fallback xmlns="">
      <p:transition spd="med" advTm="66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074942" y="270587"/>
            <a:ext cx="4115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 비교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162425" y="1040028"/>
            <a:ext cx="3919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FC911B-745B-49AD-8EE8-C8072F097AD5}"/>
              </a:ext>
            </a:extLst>
          </p:cNvPr>
          <p:cNvGrpSpPr/>
          <p:nvPr/>
        </p:nvGrpSpPr>
        <p:grpSpPr>
          <a:xfrm>
            <a:off x="6613451" y="1612686"/>
            <a:ext cx="4981130" cy="3973476"/>
            <a:chOff x="6613451" y="1612686"/>
            <a:chExt cx="4981130" cy="39734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39768-9B2D-4E92-AF6C-50350F135284}"/>
                </a:ext>
              </a:extLst>
            </p:cNvPr>
            <p:cNvSpPr txBox="1"/>
            <p:nvPr/>
          </p:nvSpPr>
          <p:spPr>
            <a:xfrm>
              <a:off x="7538483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현재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F1C292-1A1F-4687-80FA-4282E2EF5376}"/>
                </a:ext>
              </a:extLst>
            </p:cNvPr>
            <p:cNvSpPr txBox="1"/>
            <p:nvPr/>
          </p:nvSpPr>
          <p:spPr>
            <a:xfrm>
              <a:off x="6613451" y="3027914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1)=[(1-(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해당 곡의 순위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/101)^2)*100]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E502F9-8CC6-4DBD-9CD3-4338EBBEE943}"/>
                </a:ext>
              </a:extLst>
            </p:cNvPr>
            <p:cNvSpPr txBox="1"/>
            <p:nvPr/>
          </p:nvSpPr>
          <p:spPr>
            <a:xfrm>
              <a:off x="6613451" y="4116948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2)=(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)/(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최대값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773664-A2EE-4F36-B22B-ECF3775336B7}"/>
                </a:ext>
              </a:extLst>
            </p:cNvPr>
            <p:cNvSpPr txBox="1"/>
            <p:nvPr/>
          </p:nvSpPr>
          <p:spPr>
            <a:xfrm>
              <a:off x="6613451" y="5186052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최종 가중치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=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두 노드 간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값의 총합</a:t>
              </a:r>
              <a:endPara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2121F4-FDBA-44A6-BD75-28895EDE638B}"/>
              </a:ext>
            </a:extLst>
          </p:cNvPr>
          <p:cNvGrpSpPr/>
          <p:nvPr/>
        </p:nvGrpSpPr>
        <p:grpSpPr>
          <a:xfrm>
            <a:off x="934116" y="1612686"/>
            <a:ext cx="4981130" cy="3973476"/>
            <a:chOff x="934116" y="1612686"/>
            <a:chExt cx="4981130" cy="39734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CF9C1-DE57-42C9-B439-88922B52DC93}"/>
                </a:ext>
              </a:extLst>
            </p:cNvPr>
            <p:cNvSpPr txBox="1"/>
            <p:nvPr/>
          </p:nvSpPr>
          <p:spPr>
            <a:xfrm>
              <a:off x="1988288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09A322-9EEA-4B37-AFEF-827CB97A058F}"/>
                </a:ext>
              </a:extLst>
            </p:cNvPr>
            <p:cNvSpPr txBox="1"/>
            <p:nvPr/>
          </p:nvSpPr>
          <p:spPr>
            <a:xfrm>
              <a:off x="934116" y="3027914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1)=[(1-(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해당 곡의 순위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/101))*100]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230741-47BF-464B-82B9-68DEF7F13AED}"/>
                </a:ext>
              </a:extLst>
            </p:cNvPr>
            <p:cNvSpPr txBox="1"/>
            <p:nvPr/>
          </p:nvSpPr>
          <p:spPr>
            <a:xfrm>
              <a:off x="934116" y="4116948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2)=(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)/(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최대값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B35CEF-80DC-4FD9-9E5D-98E4D2F4C6FD}"/>
                </a:ext>
              </a:extLst>
            </p:cNvPr>
            <p:cNvSpPr txBox="1"/>
            <p:nvPr/>
          </p:nvSpPr>
          <p:spPr>
            <a:xfrm>
              <a:off x="934116" y="5186052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최종 가중치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=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두 노드 간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값의 총합</a:t>
              </a:r>
              <a:endPara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F4496CD3-DBD1-4E39-A8D0-A59A99DA5630}"/>
              </a:ext>
            </a:extLst>
          </p:cNvPr>
          <p:cNvSpPr/>
          <p:nvPr/>
        </p:nvSpPr>
        <p:spPr>
          <a:xfrm>
            <a:off x="10330543" y="2910227"/>
            <a:ext cx="635484" cy="635484"/>
          </a:xfrm>
          <a:prstGeom prst="donut">
            <a:avLst>
              <a:gd name="adj" fmla="val 118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284C816-E839-490E-8F13-35E03FEA3E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04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337">
        <p:fade/>
      </p:transition>
    </mc:Choice>
    <mc:Fallback xmlns="">
      <p:transition spd="med" advTm="67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074942" y="270587"/>
            <a:ext cx="4115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 비교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162425" y="1040028"/>
            <a:ext cx="3919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516B87-CF5D-4A05-BD91-38E4690CE99C}"/>
              </a:ext>
            </a:extLst>
          </p:cNvPr>
          <p:cNvGrpSpPr/>
          <p:nvPr/>
        </p:nvGrpSpPr>
        <p:grpSpPr>
          <a:xfrm>
            <a:off x="1988288" y="1612686"/>
            <a:ext cx="8511141" cy="830997"/>
            <a:chOff x="1988288" y="1612686"/>
            <a:chExt cx="8511141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39768-9B2D-4E92-AF6C-50350F135284}"/>
                </a:ext>
              </a:extLst>
            </p:cNvPr>
            <p:cNvSpPr txBox="1"/>
            <p:nvPr/>
          </p:nvSpPr>
          <p:spPr>
            <a:xfrm>
              <a:off x="7538483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현재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CF9C1-DE57-42C9-B439-88922B52DC93}"/>
                </a:ext>
              </a:extLst>
            </p:cNvPr>
            <p:cNvSpPr txBox="1"/>
            <p:nvPr/>
          </p:nvSpPr>
          <p:spPr>
            <a:xfrm>
              <a:off x="1988288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1327F3-6939-4D10-9CE3-A57CF8AC8A3C}"/>
              </a:ext>
            </a:extLst>
          </p:cNvPr>
          <p:cNvGrpSpPr/>
          <p:nvPr/>
        </p:nvGrpSpPr>
        <p:grpSpPr>
          <a:xfrm>
            <a:off x="734385" y="2199513"/>
            <a:ext cx="10641064" cy="4450408"/>
            <a:chOff x="734385" y="2199513"/>
            <a:chExt cx="10641064" cy="4450408"/>
          </a:xfrm>
        </p:grpSpPr>
        <p:graphicFrame>
          <p:nvGraphicFramePr>
            <p:cNvPr id="24" name="차트 23">
              <a:extLst>
                <a:ext uri="{FF2B5EF4-FFF2-40B4-BE49-F238E27FC236}">
                  <a16:creationId xmlns:a16="http://schemas.microsoft.com/office/drawing/2014/main" id="{3E4C8D33-4044-4E2C-BD2E-1B855027DD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87164305"/>
                </p:ext>
              </p:extLst>
            </p:nvPr>
          </p:nvGraphicFramePr>
          <p:xfrm>
            <a:off x="1155418" y="2199513"/>
            <a:ext cx="4404731" cy="1786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B9C7CB-5F1C-4EB0-869A-3E75B50BBBA4}"/>
                </a:ext>
              </a:extLst>
            </p:cNvPr>
            <p:cNvSpPr txBox="1"/>
            <p:nvPr/>
          </p:nvSpPr>
          <p:spPr>
            <a:xfrm>
              <a:off x="2153156" y="3900082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26" name="차트 25">
              <a:extLst>
                <a:ext uri="{FF2B5EF4-FFF2-40B4-BE49-F238E27FC236}">
                  <a16:creationId xmlns:a16="http://schemas.microsoft.com/office/drawing/2014/main" id="{97B93DDC-5E80-4F7D-A966-62A1A4AADE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7117378"/>
                </p:ext>
              </p:extLst>
            </p:nvPr>
          </p:nvGraphicFramePr>
          <p:xfrm>
            <a:off x="6937522" y="2199513"/>
            <a:ext cx="4436481" cy="1786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209DF3-4814-4879-85E1-63DB6349F596}"/>
                </a:ext>
              </a:extLst>
            </p:cNvPr>
            <p:cNvSpPr txBox="1"/>
            <p:nvPr/>
          </p:nvSpPr>
          <p:spPr>
            <a:xfrm>
              <a:off x="7972264" y="3919741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BEBC8826-9CE5-4221-98DC-1F83304DE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0664741"/>
                </p:ext>
              </p:extLst>
            </p:nvPr>
          </p:nvGraphicFramePr>
          <p:xfrm>
            <a:off x="734385" y="4473405"/>
            <a:ext cx="4784629" cy="1786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14BE7D-5000-43B2-B0F6-7F831700A0E7}"/>
                </a:ext>
              </a:extLst>
            </p:cNvPr>
            <p:cNvSpPr txBox="1"/>
            <p:nvPr/>
          </p:nvSpPr>
          <p:spPr>
            <a:xfrm>
              <a:off x="2061549" y="6188256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35" name="차트 34">
              <a:extLst>
                <a:ext uri="{FF2B5EF4-FFF2-40B4-BE49-F238E27FC236}">
                  <a16:creationId xmlns:a16="http://schemas.microsoft.com/office/drawing/2014/main" id="{A5A5369D-B269-4967-9225-6488B3DC60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7089476"/>
                </p:ext>
              </p:extLst>
            </p:nvPr>
          </p:nvGraphicFramePr>
          <p:xfrm>
            <a:off x="6590820" y="4445002"/>
            <a:ext cx="4784629" cy="17863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01A202-0419-47C8-A1B9-3BC89A567A17}"/>
                </a:ext>
              </a:extLst>
            </p:cNvPr>
            <p:cNvSpPr txBox="1"/>
            <p:nvPr/>
          </p:nvSpPr>
          <p:spPr>
            <a:xfrm>
              <a:off x="7972264" y="6179220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433CDEB-705F-42AF-AEBC-CDEFB035D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0316"/>
      </p:ext>
    </p:extLst>
  </p:cSld>
  <p:clrMapOvr>
    <a:masterClrMapping/>
  </p:clrMapOvr>
  <p:transition advTm="308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6.25E-7 -0.046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852281" y="27058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 과정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972050" y="1040028"/>
            <a:ext cx="2132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6F010D-D052-4566-AD6F-43C961B85B3C}"/>
              </a:ext>
            </a:extLst>
          </p:cNvPr>
          <p:cNvSpPr txBox="1"/>
          <p:nvPr/>
        </p:nvSpPr>
        <p:spPr>
          <a:xfrm>
            <a:off x="1229898" y="1714219"/>
            <a:ext cx="96511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Gephi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해당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입력한다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앞서 얻은 결과를 통해 가중연결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적합하단 걸 파악했다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중심성으로 파일을 구동한다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가중연결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통해 얻은 결과 중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9525"/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상위값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개를 도출한다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도출한 값을 통해 각 아티스트와 프로듀서의 영향력을 파악한다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 startAt="4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프로듀서와 아티스트 간 영향력과 음원 차트의 상관관계를 분석한다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E985E26-0AAA-4E59-B87E-127FE3B55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42">
        <p:fade/>
      </p:transition>
    </mc:Choice>
    <mc:Fallback xmlns="">
      <p:transition spd="med" advTm="32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616070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분석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693455" y="1040028"/>
            <a:ext cx="2686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6F010D-D052-4566-AD6F-43C961B85B3C}"/>
              </a:ext>
            </a:extLst>
          </p:cNvPr>
          <p:cNvSpPr txBox="1"/>
          <p:nvPr/>
        </p:nvSpPr>
        <p:spPr>
          <a:xfrm>
            <a:off x="5054219" y="5813850"/>
            <a:ext cx="19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276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450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834793-7112-49B0-8E41-B890AF7C2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601" y="1436472"/>
            <a:ext cx="4669756" cy="43815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930EB23-FD44-4DA1-B695-38FEC61CD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320">
        <p:fade/>
      </p:transition>
    </mc:Choice>
    <mc:Fallback xmlns="">
      <p:transition spd="med" advTm="53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636305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636305" y="1040028"/>
            <a:ext cx="28383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D2477F-730E-404E-9938-B100A41EAF85}"/>
              </a:ext>
            </a:extLst>
          </p:cNvPr>
          <p:cNvGrpSpPr/>
          <p:nvPr/>
        </p:nvGrpSpPr>
        <p:grpSpPr>
          <a:xfrm>
            <a:off x="1147863" y="1710250"/>
            <a:ext cx="10301592" cy="10564623"/>
            <a:chOff x="1147863" y="1710250"/>
            <a:chExt cx="10301592" cy="10564623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B393C183-B38F-4AEE-AC5C-3E448BB592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7773917"/>
                </p:ext>
              </p:extLst>
            </p:nvPr>
          </p:nvGraphicFramePr>
          <p:xfrm>
            <a:off x="1147863" y="1710250"/>
            <a:ext cx="4779525" cy="3143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A87F665E-12C2-41E6-935A-506C9528570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94366775"/>
                </p:ext>
              </p:extLst>
            </p:nvPr>
          </p:nvGraphicFramePr>
          <p:xfrm>
            <a:off x="6264612" y="1727015"/>
            <a:ext cx="5184843" cy="31103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7E4F2-F3DE-43B7-9F0C-B1F89B7B8046}"/>
                </a:ext>
              </a:extLst>
            </p:cNvPr>
            <p:cNvSpPr txBox="1"/>
            <p:nvPr/>
          </p:nvSpPr>
          <p:spPr>
            <a:xfrm>
              <a:off x="1665405" y="5169485"/>
              <a:ext cx="3938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1] 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4BC842-1E55-4163-8459-E3248B229C90}"/>
                </a:ext>
              </a:extLst>
            </p:cNvPr>
            <p:cNvSpPr txBox="1"/>
            <p:nvPr/>
          </p:nvSpPr>
          <p:spPr>
            <a:xfrm>
              <a:off x="7269710" y="5069979"/>
              <a:ext cx="39389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2] 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10E4B8-7E85-41B1-B4D7-7AEE2E660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863" y="8205777"/>
              <a:ext cx="2857181" cy="406909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712222-B6CE-4240-B148-971F69E32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0" r="3029"/>
            <a:stretch/>
          </p:blipFill>
          <p:spPr>
            <a:xfrm>
              <a:off x="4601180" y="8205777"/>
              <a:ext cx="2853938" cy="40690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739434B-ABBE-4C95-82FF-79DF98148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693" y="8205776"/>
              <a:ext cx="2886561" cy="404706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7E6E43-DC78-46F8-9B5D-4C1A4094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599" y="7353985"/>
              <a:ext cx="4114800" cy="514350"/>
            </a:xfrm>
            <a:prstGeom prst="rect">
              <a:avLst/>
            </a:prstGeom>
          </p:spPr>
        </p:pic>
      </p:grp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CAC5FF40-5FF5-4A29-B4A8-3670CED54A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35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657">
        <p:fade/>
      </p:transition>
    </mc:Choice>
    <mc:Fallback xmlns="">
      <p:transition spd="med" advTm="1296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-0.8678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0172-DDFA-4D14-80B1-8A38794932BD}"/>
              </a:ext>
            </a:extLst>
          </p:cNvPr>
          <p:cNvSpPr txBox="1"/>
          <p:nvPr/>
        </p:nvSpPr>
        <p:spPr>
          <a:xfrm>
            <a:off x="5416489" y="270587"/>
            <a:ext cx="123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결론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A92AA4-5E93-4CCC-8C6A-933AE6A72837}"/>
              </a:ext>
            </a:extLst>
          </p:cNvPr>
          <p:cNvCxnSpPr>
            <a:cxnSpLocks/>
          </p:cNvCxnSpPr>
          <p:nvPr/>
        </p:nvCxnSpPr>
        <p:spPr>
          <a:xfrm>
            <a:off x="5491123" y="1040028"/>
            <a:ext cx="1055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C009A9-68FC-4960-B14E-4B0414DDEFA1}"/>
              </a:ext>
            </a:extLst>
          </p:cNvPr>
          <p:cNvSpPr txBox="1"/>
          <p:nvPr/>
        </p:nvSpPr>
        <p:spPr>
          <a:xfrm>
            <a:off x="1562533" y="2246852"/>
            <a:ext cx="89478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년도 장르에서 어떤 아티스트와 프로듀서가 높은 영향력을 끼쳤는지 파악할 수 있다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아티스트는 </a:t>
            </a:r>
            <a:r>
              <a:rPr lang="ko-KR" altLang="en-US" sz="32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프로듀싱까지</a:t>
            </a: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직접 하는 사람이 높은 영향력을 보였으며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프로듀서는 같은 회사 소속의 아티스트와 작업할 때 높은 영향력을 보였다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35D1C6F-7C37-4C99-BA38-69D8F82C2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25">
        <p:fade/>
      </p:transition>
    </mc:Choice>
    <mc:Fallback xmlns="">
      <p:transition spd="med" advTm="24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0172-DDFA-4D14-80B1-8A38794932BD}"/>
              </a:ext>
            </a:extLst>
          </p:cNvPr>
          <p:cNvSpPr txBox="1"/>
          <p:nvPr/>
        </p:nvSpPr>
        <p:spPr>
          <a:xfrm>
            <a:off x="4673656" y="270587"/>
            <a:ext cx="269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연구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A92AA4-5E93-4CCC-8C6A-933AE6A72837}"/>
              </a:ext>
            </a:extLst>
          </p:cNvPr>
          <p:cNvCxnSpPr>
            <a:cxnSpLocks/>
          </p:cNvCxnSpPr>
          <p:nvPr/>
        </p:nvCxnSpPr>
        <p:spPr>
          <a:xfrm>
            <a:off x="4805916" y="1040028"/>
            <a:ext cx="21796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C009A9-68FC-4960-B14E-4B0414DDEFA1}"/>
              </a:ext>
            </a:extLst>
          </p:cNvPr>
          <p:cNvSpPr txBox="1"/>
          <p:nvPr/>
        </p:nvSpPr>
        <p:spPr>
          <a:xfrm>
            <a:off x="922076" y="2287519"/>
            <a:ext cx="9947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년도에도 적용하여 분석해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얻은 결론의 신뢰성을 높일 것이다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본 연구를 확장해 힙합 장르에만 국한하는 것이 아니라 대중 차트에서의 아티스트와 프로듀서의 연관성을 분석할 예정이다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507F22C-8FCB-40E6-8032-8146AE49A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28">
        <p:fade/>
      </p:transition>
    </mc:Choice>
    <mc:Fallback xmlns="">
      <p:transition spd="med" advTm="21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486AC95-C98E-4DD8-90FA-E5162753F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66">
        <p:fade/>
      </p:transition>
    </mc:Choice>
    <mc:Fallback xmlns="">
      <p:transition spd="med" advTm="6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7713" y="1238250"/>
            <a:ext cx="3096574" cy="43815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2472" y="1638274"/>
            <a:ext cx="763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캡스톤</a:t>
            </a: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디자인 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757738" y="2284605"/>
            <a:ext cx="26979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47619" y="2254449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Capstone Design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47713" y="3958558"/>
            <a:ext cx="309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컴퓨터공학과 김건희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2017103958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7713" y="4585316"/>
            <a:ext cx="309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컴퓨터공학과 송근영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2017103997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110B7-FCA4-4638-A768-6C71A85FC660}"/>
              </a:ext>
            </a:extLst>
          </p:cNvPr>
          <p:cNvSpPr txBox="1"/>
          <p:nvPr/>
        </p:nvSpPr>
        <p:spPr>
          <a:xfrm>
            <a:off x="4547713" y="3548322"/>
            <a:ext cx="309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 </a:t>
            </a:r>
            <a:r>
              <a:rPr lang="ko-KR" altLang="en-US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힙하조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8C774BA-C1E5-4AAC-B117-6250D2560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2400"/>
      </p:ext>
    </p:extLst>
  </p:cSld>
  <p:clrMapOvr>
    <a:masterClrMapping/>
  </p:clrMapOvr>
  <p:transition spd="slow" advTm="1147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15" grpId="0"/>
      <p:bldP spid="26" grpId="0"/>
      <p:bldP spid="27" grpId="0"/>
      <p:bldP spid="1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86F5AF-F788-4638-A665-C66936DE820F}"/>
              </a:ext>
            </a:extLst>
          </p:cNvPr>
          <p:cNvGrpSpPr/>
          <p:nvPr/>
        </p:nvGrpSpPr>
        <p:grpSpPr>
          <a:xfrm>
            <a:off x="1821235" y="2581927"/>
            <a:ext cx="8549529" cy="1538882"/>
            <a:chOff x="1821235" y="2581927"/>
            <a:chExt cx="8549529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654547-3F91-4B8D-B45E-2CCBA4E57911}"/>
                </a:ext>
              </a:extLst>
            </p:cNvPr>
            <p:cNvSpPr txBox="1"/>
            <p:nvPr/>
          </p:nvSpPr>
          <p:spPr>
            <a:xfrm>
              <a:off x="1821235" y="2581927"/>
              <a:ext cx="85495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Graph Centrality</a:t>
              </a:r>
              <a:r>
                <a:rPr lang="ko-KR" altLang="en-US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이용한 국내 힙합</a:t>
              </a: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프로듀서와 아티스트 간 영향력과 음원 성적 분석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9F33420-6FC6-474F-BAF4-003388A4C7D1}"/>
                </a:ext>
              </a:extLst>
            </p:cNvPr>
            <p:cNvCxnSpPr>
              <a:cxnSpLocks/>
            </p:cNvCxnSpPr>
            <p:nvPr/>
          </p:nvCxnSpPr>
          <p:spPr>
            <a:xfrm>
              <a:off x="2527056" y="3536034"/>
              <a:ext cx="713129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FE4B1A-C0EF-4287-99D9-01131972901C}"/>
                </a:ext>
              </a:extLst>
            </p:cNvPr>
            <p:cNvSpPr txBox="1"/>
            <p:nvPr/>
          </p:nvSpPr>
          <p:spPr>
            <a:xfrm>
              <a:off x="3444471" y="3536034"/>
              <a:ext cx="53030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 of between Korean hip-hop producer and artists’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influence and music chart using graph centrality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F1185B-3F2B-4D6B-B1F8-00C79CF343CF}"/>
              </a:ext>
            </a:extLst>
          </p:cNvPr>
          <p:cNvSpPr txBox="1"/>
          <p:nvPr/>
        </p:nvSpPr>
        <p:spPr>
          <a:xfrm>
            <a:off x="578909" y="2285649"/>
            <a:ext cx="11027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세기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 음원 시장의 규모는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6000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억에 달한다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이에 따라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기획사와 연구에서 음원 흥행을 예측하기 위해 수많은 요인을 분석해왔다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일반적으로 아티스트가 곡의 흥행을 좌우한다고 생각하지만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 역시 그에 못지않은 영향력을 끼친다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음악은 기본적으로 아티스트와 프로듀서의 합작으로 이루어진다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국내의 어떤 연구에서도 프로듀서와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음원 차트의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관계를 분석한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사례가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없다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이에 따라 본 연구에서는 국내 힙합 장르에서 아티스트와 프로듀서가 음원 성적에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끼치는 영향력을 그래프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(Graph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분석한다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946C977-66FE-43E4-8718-2BF64EE9D0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392">
        <p:fade/>
      </p:transition>
    </mc:Choice>
    <mc:Fallback xmlns="">
      <p:transition spd="med" advTm="8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320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D8DB0-FB3A-4296-8D8E-CBEFAA36D313}"/>
              </a:ext>
            </a:extLst>
          </p:cNvPr>
          <p:cNvSpPr txBox="1"/>
          <p:nvPr/>
        </p:nvSpPr>
        <p:spPr>
          <a:xfrm>
            <a:off x="5490706" y="270587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254074-78D7-45AE-A64C-54433BBE85C8}"/>
              </a:ext>
            </a:extLst>
          </p:cNvPr>
          <p:cNvCxnSpPr>
            <a:cxnSpLocks/>
          </p:cNvCxnSpPr>
          <p:nvPr/>
        </p:nvCxnSpPr>
        <p:spPr>
          <a:xfrm>
            <a:off x="5576888" y="1040028"/>
            <a:ext cx="1019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7E7B43-B917-40CF-9147-9CA72FE19C37}"/>
              </a:ext>
            </a:extLst>
          </p:cNvPr>
          <p:cNvGrpSpPr/>
          <p:nvPr/>
        </p:nvGrpSpPr>
        <p:grpSpPr>
          <a:xfrm>
            <a:off x="197893" y="4145613"/>
            <a:ext cx="5778094" cy="1619007"/>
            <a:chOff x="197893" y="4145613"/>
            <a:chExt cx="5778094" cy="1619007"/>
          </a:xfrm>
        </p:grpSpPr>
        <p:sp>
          <p:nvSpPr>
            <p:cNvPr id="9" name="Google Shape;117;p15">
              <a:extLst>
                <a:ext uri="{FF2B5EF4-FFF2-40B4-BE49-F238E27FC236}">
                  <a16:creationId xmlns:a16="http://schemas.microsoft.com/office/drawing/2014/main" id="{E939AD14-07A4-4050-B368-FAC43F55D228}"/>
                </a:ext>
              </a:extLst>
            </p:cNvPr>
            <p:cNvSpPr txBox="1"/>
            <p:nvPr/>
          </p:nvSpPr>
          <p:spPr>
            <a:xfrm>
              <a:off x="197893" y="4145613"/>
              <a:ext cx="2198214" cy="161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04</a:t>
              </a:r>
              <a:endParaRPr b="0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10" name="Google Shape;118;p15">
              <a:extLst>
                <a:ext uri="{FF2B5EF4-FFF2-40B4-BE49-F238E27FC236}">
                  <a16:creationId xmlns:a16="http://schemas.microsoft.com/office/drawing/2014/main" id="{45AFB2DF-C58D-40C4-A3DF-B542A9EF3054}"/>
                </a:ext>
              </a:extLst>
            </p:cNvPr>
            <p:cNvSpPr txBox="1"/>
            <p:nvPr/>
          </p:nvSpPr>
          <p:spPr>
            <a:xfrm>
              <a:off x="1297000" y="4918062"/>
              <a:ext cx="4678987" cy="642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 공식</a:t>
              </a:r>
              <a:endParaRPr b="1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C70FC6-DAB8-4AAA-8D95-5BB1EDDBD982}"/>
              </a:ext>
            </a:extLst>
          </p:cNvPr>
          <p:cNvGrpSpPr/>
          <p:nvPr/>
        </p:nvGrpSpPr>
        <p:grpSpPr>
          <a:xfrm>
            <a:off x="197893" y="1273718"/>
            <a:ext cx="5758439" cy="3137193"/>
            <a:chOff x="197893" y="1273718"/>
            <a:chExt cx="5758439" cy="3137193"/>
          </a:xfrm>
        </p:grpSpPr>
        <p:sp>
          <p:nvSpPr>
            <p:cNvPr id="7" name="Google Shape;115;p15">
              <a:extLst>
                <a:ext uri="{FF2B5EF4-FFF2-40B4-BE49-F238E27FC236}">
                  <a16:creationId xmlns:a16="http://schemas.microsoft.com/office/drawing/2014/main" id="{BE980A2F-CD25-4607-8F12-9E0EB1CB632F}"/>
                </a:ext>
              </a:extLst>
            </p:cNvPr>
            <p:cNvSpPr txBox="1"/>
            <p:nvPr/>
          </p:nvSpPr>
          <p:spPr>
            <a:xfrm>
              <a:off x="197893" y="1273718"/>
              <a:ext cx="2112500" cy="161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01</a:t>
              </a:r>
              <a:endParaRPr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8" name="Google Shape;116;p15">
              <a:extLst>
                <a:ext uri="{FF2B5EF4-FFF2-40B4-BE49-F238E27FC236}">
                  <a16:creationId xmlns:a16="http://schemas.microsoft.com/office/drawing/2014/main" id="{96184B64-4D53-46C5-9010-41FE7007B375}"/>
                </a:ext>
              </a:extLst>
            </p:cNvPr>
            <p:cNvSpPr txBox="1"/>
            <p:nvPr/>
          </p:nvSpPr>
          <p:spPr>
            <a:xfrm>
              <a:off x="1341454" y="2058842"/>
              <a:ext cx="1054653" cy="642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Malgun Gothic"/>
                </a:rPr>
                <a:t>서론</a:t>
              </a:r>
              <a:endParaRPr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endParaRPr>
            </a:p>
          </p:txBody>
        </p:sp>
        <p:sp>
          <p:nvSpPr>
            <p:cNvPr id="11" name="Google Shape;119;p15">
              <a:extLst>
                <a:ext uri="{FF2B5EF4-FFF2-40B4-BE49-F238E27FC236}">
                  <a16:creationId xmlns:a16="http://schemas.microsoft.com/office/drawing/2014/main" id="{F50BB314-DF10-4175-AFF5-D3ED51AAE267}"/>
                </a:ext>
              </a:extLst>
            </p:cNvPr>
            <p:cNvSpPr txBox="1"/>
            <p:nvPr/>
          </p:nvSpPr>
          <p:spPr>
            <a:xfrm>
              <a:off x="1213475" y="3342218"/>
              <a:ext cx="4742857" cy="1068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ko-KR" altLang="en-US" b="0" i="0" u="none" strike="noStrike" cap="none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연구 목적</a:t>
              </a:r>
              <a:endParaRPr lang="en-US" altLang="ko-KR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ko-KR" altLang="en-US" sz="1800" b="0" i="0" u="none" strike="noStrike" cap="none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관련 연구</a:t>
              </a:r>
              <a:endParaRPr sz="1800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FD8D04-1EBF-4361-9381-3BD99BFB0696}"/>
              </a:ext>
            </a:extLst>
          </p:cNvPr>
          <p:cNvGrpSpPr/>
          <p:nvPr/>
        </p:nvGrpSpPr>
        <p:grpSpPr>
          <a:xfrm>
            <a:off x="3843832" y="1273718"/>
            <a:ext cx="3443870" cy="2404130"/>
            <a:chOff x="3843832" y="1273718"/>
            <a:chExt cx="3443870" cy="2404130"/>
          </a:xfrm>
        </p:grpSpPr>
        <p:sp>
          <p:nvSpPr>
            <p:cNvPr id="12" name="Google Shape;120;p15">
              <a:extLst>
                <a:ext uri="{FF2B5EF4-FFF2-40B4-BE49-F238E27FC236}">
                  <a16:creationId xmlns:a16="http://schemas.microsoft.com/office/drawing/2014/main" id="{198D0C52-C87C-43C3-B5F9-5D4CE1D32AF5}"/>
                </a:ext>
              </a:extLst>
            </p:cNvPr>
            <p:cNvSpPr txBox="1"/>
            <p:nvPr/>
          </p:nvSpPr>
          <p:spPr>
            <a:xfrm>
              <a:off x="3843832" y="1273718"/>
              <a:ext cx="2112500" cy="161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02</a:t>
              </a:r>
              <a:endParaRPr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13" name="Google Shape;121;p15">
              <a:extLst>
                <a:ext uri="{FF2B5EF4-FFF2-40B4-BE49-F238E27FC236}">
                  <a16:creationId xmlns:a16="http://schemas.microsoft.com/office/drawing/2014/main" id="{9C6F6A8E-0114-4290-AFD5-DF76DACD1407}"/>
                </a:ext>
              </a:extLst>
            </p:cNvPr>
            <p:cNvSpPr txBox="1"/>
            <p:nvPr/>
          </p:nvSpPr>
          <p:spPr>
            <a:xfrm>
              <a:off x="5002498" y="2058842"/>
              <a:ext cx="2285204" cy="1619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Malgun Gothic"/>
                </a:rPr>
                <a:t>데이터 추출</a:t>
              </a:r>
              <a:endParaRPr lang="en-US" altLang="ko-KR" sz="34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Malgun Gothic"/>
                </a:rPr>
                <a:t>및 정제</a:t>
              </a:r>
              <a:endParaRPr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C55BAD-D5FB-448C-A8AB-AF74D608BD0B}"/>
              </a:ext>
            </a:extLst>
          </p:cNvPr>
          <p:cNvGrpSpPr/>
          <p:nvPr/>
        </p:nvGrpSpPr>
        <p:grpSpPr>
          <a:xfrm>
            <a:off x="3843832" y="4145613"/>
            <a:ext cx="5829186" cy="1619100"/>
            <a:chOff x="3843832" y="4145613"/>
            <a:chExt cx="5829186" cy="1619100"/>
          </a:xfrm>
        </p:grpSpPr>
        <p:sp>
          <p:nvSpPr>
            <p:cNvPr id="14" name="Google Shape;122;p15">
              <a:extLst>
                <a:ext uri="{FF2B5EF4-FFF2-40B4-BE49-F238E27FC236}">
                  <a16:creationId xmlns:a16="http://schemas.microsoft.com/office/drawing/2014/main" id="{32D24836-4D3B-4ED8-B299-8CF5BD029516}"/>
                </a:ext>
              </a:extLst>
            </p:cNvPr>
            <p:cNvSpPr txBox="1"/>
            <p:nvPr/>
          </p:nvSpPr>
          <p:spPr>
            <a:xfrm>
              <a:off x="3843832" y="4145613"/>
              <a:ext cx="2198100" cy="16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05</a:t>
              </a:r>
              <a:endParaRPr b="0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15" name="Google Shape;123;p15">
              <a:extLst>
                <a:ext uri="{FF2B5EF4-FFF2-40B4-BE49-F238E27FC236}">
                  <a16:creationId xmlns:a16="http://schemas.microsoft.com/office/drawing/2014/main" id="{52B4D6FB-54EC-4968-9264-23A4A5028866}"/>
                </a:ext>
              </a:extLst>
            </p:cNvPr>
            <p:cNvSpPr txBox="1"/>
            <p:nvPr/>
          </p:nvSpPr>
          <p:spPr>
            <a:xfrm>
              <a:off x="4994031" y="4918062"/>
              <a:ext cx="4678987" cy="642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i="0" u="none" strike="noStrike" cap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그래프 </a:t>
              </a:r>
              <a:r>
                <a:rPr lang="en-US" altLang="ko-KR" sz="3400" b="1" i="0" u="none" strike="noStrike" cap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&amp;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400" b="1" dirty="0" err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r>
                <a:rPr lang="ko-KR" altLang="en-US" sz="3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분석</a:t>
              </a:r>
              <a:endParaRPr lang="en-US" altLang="ko-KR" sz="3400" b="1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4C1CCC-53F6-4BB9-95D1-2A6F402EF107}"/>
              </a:ext>
            </a:extLst>
          </p:cNvPr>
          <p:cNvGrpSpPr/>
          <p:nvPr/>
        </p:nvGrpSpPr>
        <p:grpSpPr>
          <a:xfrm>
            <a:off x="7597796" y="4145613"/>
            <a:ext cx="5897761" cy="1619100"/>
            <a:chOff x="7597796" y="4145613"/>
            <a:chExt cx="5897761" cy="1619100"/>
          </a:xfrm>
        </p:grpSpPr>
        <p:sp>
          <p:nvSpPr>
            <p:cNvPr id="20" name="Google Shape;130;p15">
              <a:extLst>
                <a:ext uri="{FF2B5EF4-FFF2-40B4-BE49-F238E27FC236}">
                  <a16:creationId xmlns:a16="http://schemas.microsoft.com/office/drawing/2014/main" id="{E13CD78A-DE14-49C6-BB0E-02CDC5945A1F}"/>
                </a:ext>
              </a:extLst>
            </p:cNvPr>
            <p:cNvSpPr txBox="1"/>
            <p:nvPr/>
          </p:nvSpPr>
          <p:spPr>
            <a:xfrm>
              <a:off x="7597796" y="4145613"/>
              <a:ext cx="2198100" cy="16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</a:t>
              </a:r>
              <a:r>
                <a:rPr lang="ko-KR" sz="85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6</a:t>
              </a:r>
              <a:endParaRPr b="0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21" name="Google Shape;131;p15">
              <a:extLst>
                <a:ext uri="{FF2B5EF4-FFF2-40B4-BE49-F238E27FC236}">
                  <a16:creationId xmlns:a16="http://schemas.microsoft.com/office/drawing/2014/main" id="{FD2C450D-BAFE-4B78-99A2-10AF6C9FF4F6}"/>
                </a:ext>
              </a:extLst>
            </p:cNvPr>
            <p:cNvSpPr txBox="1"/>
            <p:nvPr/>
          </p:nvSpPr>
          <p:spPr>
            <a:xfrm>
              <a:off x="8816457" y="4918062"/>
              <a:ext cx="4679100" cy="6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결론</a:t>
              </a:r>
              <a:endParaRPr b="1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3CC661-A70E-4FE1-82E1-5766C7DD3974}"/>
              </a:ext>
            </a:extLst>
          </p:cNvPr>
          <p:cNvGrpSpPr/>
          <p:nvPr/>
        </p:nvGrpSpPr>
        <p:grpSpPr>
          <a:xfrm>
            <a:off x="7588387" y="1273718"/>
            <a:ext cx="3488339" cy="3137193"/>
            <a:chOff x="7588387" y="1273718"/>
            <a:chExt cx="3488339" cy="3137193"/>
          </a:xfrm>
        </p:grpSpPr>
        <p:sp>
          <p:nvSpPr>
            <p:cNvPr id="17" name="Google Shape;126;p15">
              <a:extLst>
                <a:ext uri="{FF2B5EF4-FFF2-40B4-BE49-F238E27FC236}">
                  <a16:creationId xmlns:a16="http://schemas.microsoft.com/office/drawing/2014/main" id="{643F4CEC-27FA-4CD3-87B3-7A90E3CF2F87}"/>
                </a:ext>
              </a:extLst>
            </p:cNvPr>
            <p:cNvSpPr txBox="1"/>
            <p:nvPr/>
          </p:nvSpPr>
          <p:spPr>
            <a:xfrm>
              <a:off x="7588387" y="1273718"/>
              <a:ext cx="2112500" cy="1619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500" b="0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03</a:t>
              </a:r>
              <a:endParaRPr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Calibri"/>
              </a:endParaRPr>
            </a:p>
          </p:txBody>
        </p:sp>
        <p:sp>
          <p:nvSpPr>
            <p:cNvPr id="18" name="Google Shape;127;p15">
              <a:extLst>
                <a:ext uri="{FF2B5EF4-FFF2-40B4-BE49-F238E27FC236}">
                  <a16:creationId xmlns:a16="http://schemas.microsoft.com/office/drawing/2014/main" id="{1CCB2A55-5A6B-464A-A295-9596F3F3E9EA}"/>
                </a:ext>
              </a:extLst>
            </p:cNvPr>
            <p:cNvSpPr txBox="1"/>
            <p:nvPr/>
          </p:nvSpPr>
          <p:spPr>
            <a:xfrm>
              <a:off x="8786230" y="2058842"/>
              <a:ext cx="2235740" cy="1283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b="1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그래프 생성</a:t>
              </a:r>
              <a:endParaRPr lang="en-US" altLang="ko-KR" sz="32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b="1" i="0" u="none" strike="noStrike" cap="none" dirty="0">
                  <a:solidFill>
                    <a:schemeClr val="accent6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및 시각화</a:t>
              </a:r>
              <a:endParaRPr sz="16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Google Shape;119;p15">
              <a:extLst>
                <a:ext uri="{FF2B5EF4-FFF2-40B4-BE49-F238E27FC236}">
                  <a16:creationId xmlns:a16="http://schemas.microsoft.com/office/drawing/2014/main" id="{CA49226F-32F3-46D7-AD0F-6C80D2A87676}"/>
                </a:ext>
              </a:extLst>
            </p:cNvPr>
            <p:cNvSpPr txBox="1"/>
            <p:nvPr/>
          </p:nvSpPr>
          <p:spPr>
            <a:xfrm>
              <a:off x="8644638" y="3342218"/>
              <a:ext cx="2432088" cy="1068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ko-KR" altLang="en-US" b="0" i="0" u="none" strike="noStrike" cap="none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중심성</a:t>
              </a:r>
              <a:r>
                <a:rPr lang="ko-KR" altLang="en-US" b="0" i="0" u="none" strike="noStrike" cap="none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  <a:sym typeface="Arial"/>
                </a:rPr>
                <a:t> 채택</a:t>
              </a:r>
              <a:endParaRPr sz="1800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endParaRPr>
            </a:p>
          </p:txBody>
        </p:sp>
      </p:grpSp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1FA8AF54-8CB7-41B8-89EE-6C4EB9CA2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56">
        <p:fade/>
      </p:transition>
    </mc:Choice>
    <mc:Fallback xmlns="">
      <p:transition spd="med" advTm="16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08D79-39BB-4BD5-8C44-585BA88EC23B}"/>
              </a:ext>
            </a:extLst>
          </p:cNvPr>
          <p:cNvSpPr txBox="1"/>
          <p:nvPr/>
        </p:nvSpPr>
        <p:spPr>
          <a:xfrm>
            <a:off x="4892786" y="27058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연구 목적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074154-B19D-4FCC-B384-C0572936B53B}"/>
              </a:ext>
            </a:extLst>
          </p:cNvPr>
          <p:cNvCxnSpPr>
            <a:cxnSpLocks/>
          </p:cNvCxnSpPr>
          <p:nvPr/>
        </p:nvCxnSpPr>
        <p:spPr>
          <a:xfrm>
            <a:off x="4986497" y="1040028"/>
            <a:ext cx="22190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29786D-9D20-4912-A3DA-1D12B5166569}"/>
              </a:ext>
            </a:extLst>
          </p:cNvPr>
          <p:cNvSpPr txBox="1"/>
          <p:nvPr/>
        </p:nvSpPr>
        <p:spPr>
          <a:xfrm>
            <a:off x="876689" y="2232845"/>
            <a:ext cx="10435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Graph Centrality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 힙합 장르에서 프로듀서와 아티스트의 연관성과 영향력을 파악한다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360363" indent="-360363"/>
            <a:endParaRPr lang="ko-KR" altLang="en-US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4289F-3086-4F90-8B5C-C9277DACD4FC}"/>
              </a:ext>
            </a:extLst>
          </p:cNvPr>
          <p:cNvSpPr txBox="1"/>
          <p:nvPr/>
        </p:nvSpPr>
        <p:spPr>
          <a:xfrm>
            <a:off x="876689" y="4208836"/>
            <a:ext cx="10435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영향력 높은 아티스트와 프로듀서들이 어떤 특색을 지니며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어떠한 연관성을 보이는지 파악한다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4DB0C3A-C6CE-49E6-9A8E-D76A736E9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90">
        <p:fade/>
      </p:transition>
    </mc:Choice>
    <mc:Fallback xmlns="">
      <p:transition spd="med" advTm="23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36FE-3418-468D-A122-5A11802D5C94}"/>
              </a:ext>
            </a:extLst>
          </p:cNvPr>
          <p:cNvSpPr txBox="1"/>
          <p:nvPr/>
        </p:nvSpPr>
        <p:spPr>
          <a:xfrm>
            <a:off x="4892786" y="27058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 연구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E59DDA-9983-431A-9C27-9406307E3780}"/>
              </a:ext>
            </a:extLst>
          </p:cNvPr>
          <p:cNvCxnSpPr>
            <a:cxnSpLocks/>
          </p:cNvCxnSpPr>
          <p:nvPr/>
        </p:nvCxnSpPr>
        <p:spPr>
          <a:xfrm>
            <a:off x="4986497" y="1040028"/>
            <a:ext cx="22190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4EBA08-B469-4833-91DE-A074321E09C8}"/>
              </a:ext>
            </a:extLst>
          </p:cNvPr>
          <p:cNvSpPr txBox="1"/>
          <p:nvPr/>
        </p:nvSpPr>
        <p:spPr>
          <a:xfrm>
            <a:off x="1104753" y="2936861"/>
            <a:ext cx="9982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 R </a:t>
            </a:r>
            <a:r>
              <a:rPr lang="ko-KR" altLang="en-US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기반의 빅데이터 기술을 활용한 뉴스기사와 음원차트의 상관관계 분석 </a:t>
            </a:r>
            <a:r>
              <a:rPr lang="en-US" altLang="ko-KR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ko-KR" altLang="en-US" sz="4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806116-ADA8-4C11-B55C-E4963F953448}"/>
              </a:ext>
            </a:extLst>
          </p:cNvPr>
          <p:cNvGrpSpPr/>
          <p:nvPr/>
        </p:nvGrpSpPr>
        <p:grpSpPr>
          <a:xfrm>
            <a:off x="1063043" y="4050645"/>
            <a:ext cx="10024203" cy="2136886"/>
            <a:chOff x="789380" y="4050645"/>
            <a:chExt cx="10024203" cy="21368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26B2C2B-4673-4A13-ABEA-F89D997A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8584">
              <a:off x="1065567" y="4305802"/>
              <a:ext cx="1566319" cy="15663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FA608D-A76C-40C2-9B62-64866838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078461" y="4523324"/>
              <a:ext cx="1370216" cy="1370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8E1D0D-D9F8-48F0-9836-A40643ED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547" y="4278476"/>
              <a:ext cx="1620970" cy="162097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E80DAD-D9C9-436E-9F74-76772D9AF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548" y="4671989"/>
              <a:ext cx="1030311" cy="103031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4F7022B-4885-430C-B4BD-43B492958A05}"/>
                </a:ext>
              </a:extLst>
            </p:cNvPr>
            <p:cNvSpPr/>
            <p:nvPr/>
          </p:nvSpPr>
          <p:spPr>
            <a:xfrm>
              <a:off x="789380" y="4242125"/>
              <a:ext cx="5729529" cy="175392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FB6D28-6FAE-4F95-B21C-E64E45CC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697" y="4050645"/>
              <a:ext cx="2136886" cy="21368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8C55E-6ECB-404A-B9F0-9398752E9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080" y="4369349"/>
              <a:ext cx="1617498" cy="1617498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AD35018-12DF-440E-868A-41519A7BA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34">
        <p:fade/>
      </p:transition>
    </mc:Choice>
    <mc:Fallback xmlns="">
      <p:transition spd="med" advTm="41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3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581E9-720E-48EF-B8A9-F655B17654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" y="1508421"/>
            <a:ext cx="5081579" cy="4851786"/>
          </a:xfrm>
          <a:prstGeom prst="rect">
            <a:avLst/>
          </a:prstGeom>
          <a:solidFill>
            <a:schemeClr val="bg1"/>
          </a:solidFill>
          <a:ln w="4445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9606C-2040-4BEC-94E9-DD4AE2BAE4AF}"/>
              </a:ext>
            </a:extLst>
          </p:cNvPr>
          <p:cNvSpPr txBox="1"/>
          <p:nvPr/>
        </p:nvSpPr>
        <p:spPr>
          <a:xfrm>
            <a:off x="6463898" y="1672157"/>
            <a:ext cx="527090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프로그램을 통해 음원 서비스에서 데이터를 수집한다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수집된 데이터를 시각화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프로그램에 적합한 형태로 정제 및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가공하는 과정을 거친다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</a:t>
            </a:r>
            <a:r>
              <a:rPr lang="ko-KR" altLang="en-US" sz="27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시각화되어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생성된 그래프는 가중연결 </a:t>
            </a:r>
            <a:r>
              <a:rPr lang="ko-KR" altLang="en-US" sz="27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통해 분석해 원하는 결과를 도출한다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9F64-341C-4B0A-B01D-CB6C0715FA3A}"/>
              </a:ext>
            </a:extLst>
          </p:cNvPr>
          <p:cNvSpPr txBox="1"/>
          <p:nvPr/>
        </p:nvSpPr>
        <p:spPr>
          <a:xfrm>
            <a:off x="3927807" y="270587"/>
            <a:ext cx="462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모듈구조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EE61A2-D357-4442-AACF-CF8CF19E5719}"/>
              </a:ext>
            </a:extLst>
          </p:cNvPr>
          <p:cNvCxnSpPr>
            <a:cxnSpLocks/>
          </p:cNvCxnSpPr>
          <p:nvPr/>
        </p:nvCxnSpPr>
        <p:spPr>
          <a:xfrm>
            <a:off x="4010184" y="1040028"/>
            <a:ext cx="4200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9C9FF05-F32C-45B0-A61E-8DA5F092E5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11">
        <p:fade/>
      </p:transition>
    </mc:Choice>
    <mc:Fallback xmlns="">
      <p:transition spd="med" advTm="37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멜론 로고">
            <a:extLst>
              <a:ext uri="{FF2B5EF4-FFF2-40B4-BE49-F238E27FC236}">
                <a16:creationId xmlns:a16="http://schemas.microsoft.com/office/drawing/2014/main" id="{5E23279B-97DE-47D0-BA0A-61BC0828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9" b="89880" l="3475" r="95761">
                        <a14:foregroundMark x1="10910" y1="49057" x2="10910" y2="49057"/>
                        <a14:foregroundMark x1="10563" y1="44940" x2="13134" y2="55575"/>
                        <a14:foregroundMark x1="7992" y1="34305" x2="11258" y2="44082"/>
                        <a14:foregroundMark x1="6949" y1="27444" x2="8478" y2="35506"/>
                        <a14:foregroundMark x1="3544" y1="30875" x2="3544" y2="30875"/>
                        <a14:foregroundMark x1="38429" y1="57118" x2="38429" y2="57118"/>
                        <a14:foregroundMark x1="54691" y1="45283" x2="54691" y2="45283"/>
                        <a14:foregroundMark x1="66227" y1="42367" x2="66227" y2="42367"/>
                        <a14:foregroundMark x1="77901" y1="18525" x2="77901" y2="18525"/>
                        <a14:foregroundMark x1="83044" y1="48714" x2="83044" y2="48714"/>
                        <a14:foregroundMark x1="95761" y1="53859" x2="95761" y2="53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12" y="2398247"/>
            <a:ext cx="5981700" cy="24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한국음악저작권협회KOMCA - YouTube">
            <a:extLst>
              <a:ext uri="{FF2B5EF4-FFF2-40B4-BE49-F238E27FC236}">
                <a16:creationId xmlns:a16="http://schemas.microsoft.com/office/drawing/2014/main" id="{3419649E-15A2-4FFE-A1E6-6ED53EAA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22" y="2095491"/>
            <a:ext cx="3026229" cy="30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F368A-9E5D-485D-9BD0-40E68E620364}"/>
              </a:ext>
            </a:extLst>
          </p:cNvPr>
          <p:cNvSpPr txBox="1"/>
          <p:nvPr/>
        </p:nvSpPr>
        <p:spPr>
          <a:xfrm>
            <a:off x="1268186" y="5330651"/>
            <a:ext cx="5176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멜론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12CCE-BFAB-493B-B427-28B73E576D3B}"/>
              </a:ext>
            </a:extLst>
          </p:cNvPr>
          <p:cNvSpPr txBox="1"/>
          <p:nvPr/>
        </p:nvSpPr>
        <p:spPr>
          <a:xfrm>
            <a:off x="6633322" y="5330651"/>
            <a:ext cx="5176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한국저작권협회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6C05B-1F4E-4BCD-A817-53F9686A52BB}"/>
              </a:ext>
            </a:extLst>
          </p:cNvPr>
          <p:cNvSpPr txBox="1"/>
          <p:nvPr/>
        </p:nvSpPr>
        <p:spPr>
          <a:xfrm>
            <a:off x="3696946" y="270587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추출 및 정제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ACCBC9-40F5-4C83-81C1-38310206946E}"/>
              </a:ext>
            </a:extLst>
          </p:cNvPr>
          <p:cNvCxnSpPr>
            <a:cxnSpLocks/>
          </p:cNvCxnSpPr>
          <p:nvPr/>
        </p:nvCxnSpPr>
        <p:spPr>
          <a:xfrm>
            <a:off x="3842623" y="1040028"/>
            <a:ext cx="4506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4D7794E-C961-44BD-A2E4-5510F1BD7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08">
        <p:fade/>
      </p:transition>
    </mc:Choice>
    <mc:Fallback xmlns="">
      <p:transition spd="med" advTm="26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184231-54DB-436B-BC14-ADBE63A73CA0}"/>
              </a:ext>
            </a:extLst>
          </p:cNvPr>
          <p:cNvGrpSpPr/>
          <p:nvPr/>
        </p:nvGrpSpPr>
        <p:grpSpPr>
          <a:xfrm>
            <a:off x="999517" y="1871671"/>
            <a:ext cx="10475153" cy="4613779"/>
            <a:chOff x="999517" y="1717694"/>
            <a:chExt cx="10475153" cy="46137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A9C81A-8793-46DF-BE45-306959C4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517" y="1717694"/>
              <a:ext cx="3946985" cy="22877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6A1551-6BF0-44DB-B3EF-7368D369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517" y="4319601"/>
              <a:ext cx="3946985" cy="92507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53FAB23-8064-49A1-A91A-FB227CE7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4599" y="1717694"/>
              <a:ext cx="3362715" cy="3422611"/>
            </a:xfrm>
            <a:prstGeom prst="rect">
              <a:avLst/>
            </a:prstGeom>
            <a:ln w="4445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EF4C41-BE86-4E95-981F-70A06DD95932}"/>
                </a:ext>
              </a:extLst>
            </p:cNvPr>
            <p:cNvSpPr txBox="1"/>
            <p:nvPr/>
          </p:nvSpPr>
          <p:spPr>
            <a:xfrm>
              <a:off x="1875817" y="5408143"/>
              <a:ext cx="1909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웹 </a:t>
              </a:r>
              <a:r>
                <a:rPr lang="ko-KR" altLang="en-US" sz="2700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크롤링</a:t>
              </a:r>
              <a:endPara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프로그램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E43F8-55B2-422A-950B-089A7EDFDB0C}"/>
                </a:ext>
              </a:extLst>
            </p:cNvPr>
            <p:cNvSpPr txBox="1"/>
            <p:nvPr/>
          </p:nvSpPr>
          <p:spPr>
            <a:xfrm>
              <a:off x="7421506" y="5413417"/>
              <a:ext cx="40531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CrollingResult.csv</a:t>
              </a:r>
              <a:endPara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6A4F0B4-BC1C-420E-A962-3025DBD9EAA2}"/>
                </a:ext>
              </a:extLst>
            </p:cNvPr>
            <p:cNvSpPr/>
            <p:nvPr/>
          </p:nvSpPr>
          <p:spPr>
            <a:xfrm>
              <a:off x="5895080" y="3223206"/>
              <a:ext cx="830940" cy="411587"/>
            </a:xfrm>
            <a:prstGeom prst="rightArrow">
              <a:avLst>
                <a:gd name="adj1" fmla="val 34598"/>
                <a:gd name="adj2" fmla="val 53851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A1AB98-A686-47EF-9FEC-638B9032530B}"/>
              </a:ext>
            </a:extLst>
          </p:cNvPr>
          <p:cNvSpPr txBox="1"/>
          <p:nvPr/>
        </p:nvSpPr>
        <p:spPr>
          <a:xfrm>
            <a:off x="5690938" y="2305615"/>
            <a:ext cx="578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멜론에서 달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음원차트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제목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 정보를 추출한다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Graph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노드와 </a:t>
            </a:r>
            <a:r>
              <a:rPr lang="ko-KR" altLang="en-US" sz="2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엣지를</a:t>
            </a:r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형성하기 위해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csv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파일로 저장한다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8EF2A-AD5D-48CC-9F4D-CF1901DBD387}"/>
              </a:ext>
            </a:extLst>
          </p:cNvPr>
          <p:cNvSpPr txBox="1"/>
          <p:nvPr/>
        </p:nvSpPr>
        <p:spPr>
          <a:xfrm>
            <a:off x="3696946" y="270587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추출 및 정제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FCF37-6AA2-4CD4-96B2-55B39059FAE8}"/>
              </a:ext>
            </a:extLst>
          </p:cNvPr>
          <p:cNvCxnSpPr>
            <a:cxnSpLocks/>
          </p:cNvCxnSpPr>
          <p:nvPr/>
        </p:nvCxnSpPr>
        <p:spPr>
          <a:xfrm>
            <a:off x="3842623" y="1040028"/>
            <a:ext cx="4506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75C5E5-5881-463C-99C5-5D6482E424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33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40">
        <p:fade/>
      </p:transition>
    </mc:Choice>
    <mc:Fallback xmlns="">
      <p:transition spd="med" advTm="40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-0.55222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2190</Words>
  <Application>Microsoft Office PowerPoint</Application>
  <PresentationFormat>와이드스크린</PresentationFormat>
  <Paragraphs>383</Paragraphs>
  <Slides>19</Slides>
  <Notes>19</Notes>
  <HiddenSlides>0</HiddenSlides>
  <MMClips>19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조선일보명조</vt:lpstr>
      <vt:lpstr>Wingdings</vt:lpstr>
      <vt:lpstr>굴림</vt:lpstr>
      <vt:lpstr>신명 견명조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송근영</dc:creator>
  <cp:lastModifiedBy>송 근영</cp:lastModifiedBy>
  <cp:revision>207</cp:revision>
  <dcterms:created xsi:type="dcterms:W3CDTF">2017-05-12T17:08:13Z</dcterms:created>
  <dcterms:modified xsi:type="dcterms:W3CDTF">2022-06-02T18:15:30Z</dcterms:modified>
</cp:coreProperties>
</file>